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7"/>
  </p:normalViewPr>
  <p:slideViewPr>
    <p:cSldViewPr snapToGrid="0">
      <p:cViewPr varScale="1">
        <p:scale>
          <a:sx n="88" d="100"/>
          <a:sy n="88" d="100"/>
        </p:scale>
        <p:origin x="184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1B93E5-79F8-671E-0175-4EB68A252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5D7CF8-B706-AD26-34EE-8F7BFA8C3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D53EDB-588E-C07D-D396-631A3AB4E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4DA-D7B9-F943-B109-7B1E22506F97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12E71F-ADAA-342C-B5F0-1269C522A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94AFB4-1631-FBCA-D94B-2BA319A28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C3B-0414-2C44-9DC0-6BAFC5578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20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4429BC-D41F-6CE9-D336-C38B5084C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ECFACD-057E-62A5-9B04-D77633E3E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25FB3A-CC4B-20A0-37C9-EEB813279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4DA-D7B9-F943-B109-7B1E22506F97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FD5CF9-DC8B-9CA2-0117-529A676F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4DAFE7-B776-A041-82A4-6ADDC25B5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C3B-0414-2C44-9DC0-6BAFC5578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38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0F6051A-761A-3D47-F76C-ED89B67F80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852FB8-2E26-D853-FD38-C4AA918A7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1690E0-D2A2-3D1F-AF79-59C418294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4DA-D7B9-F943-B109-7B1E22506F97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EB3E32-0CB8-9BF8-93BC-6A9031A26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0F1B4B-C168-C183-B5A0-9D96B6733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C3B-0414-2C44-9DC0-6BAFC5578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84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594EDC-4FA8-2B4C-800A-4BFCB98FD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2C7A66-D27A-8B6B-DC25-0640FDEFB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A4661A-7B55-2BB4-0C1B-1BD9B3F0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4DA-D7B9-F943-B109-7B1E22506F97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0956BC-0884-23B4-F716-8E795EB27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EE449E-D6F0-BCBF-FF17-68CC1B6EE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C3B-0414-2C44-9DC0-6BAFC5578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47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EFC739-1BB3-1AF1-15C7-E5572B30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DE9031-205B-C1CB-76E0-5B57D14D6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44EA97-5EB7-E701-162F-75CDE3F15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4DA-D7B9-F943-B109-7B1E22506F97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BD4F73-E384-AD14-BE34-F2C881FDE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6E68DC-C703-5752-EC26-39803D50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C3B-0414-2C44-9DC0-6BAFC5578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63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574E84-94AB-CBFC-8390-F5A08434C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C67BEB-D6B4-4C08-4D41-814871A1D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B6DEF0-6334-4157-E55C-474065E3F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BD01F6-9D33-4D5A-1C83-CC92BC35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4DA-D7B9-F943-B109-7B1E22506F97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D01475-C8C1-222B-1CC8-6D70A4338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8BE4E9-C33B-0552-105A-C10829DEC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C3B-0414-2C44-9DC0-6BAFC5578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62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D5CBC9-0BFC-5873-2555-888D7DF4E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90E38C-171F-2F63-A4D1-140CA4F0C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7854BA-A105-F364-291B-6A715D4A0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53C0D9-17E7-BFAB-CC81-DC364A824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7260B02-27A7-CB09-78FA-7C2202477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DE1786B-1C59-A810-F316-FB62CDE2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4DA-D7B9-F943-B109-7B1E22506F97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5FBBC6-82A1-F20E-71DB-8875ABFD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8BC517C-CF68-A84F-9BFA-3A81915A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C3B-0414-2C44-9DC0-6BAFC5578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55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A97E28-59E6-423C-7855-3DB6079C7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E9AC5A-9B83-839C-E782-3CB965FEE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4DA-D7B9-F943-B109-7B1E22506F97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F742A2-9060-9240-5542-3C37B415C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AB197C7-ADF0-3710-111D-EBF2AAAA4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C3B-0414-2C44-9DC0-6BAFC5578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45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AD1F470-0955-75D4-7D9D-D4F7F2F5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4DA-D7B9-F943-B109-7B1E22506F97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CAB0F15-0724-CE2A-8B7D-21E4CFFC5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F86B00-B7A0-3282-BA9C-5F2D80130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C3B-0414-2C44-9DC0-6BAFC5578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06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E37D15-BB42-7676-E189-7A764C211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9BCE36-C734-352D-89DD-D8EE2613A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A71CA7-136F-866A-91F0-831392B22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115786-7DF6-7918-C0A7-17100B0F1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4DA-D7B9-F943-B109-7B1E22506F97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E81F31-7B3C-29D3-5858-FC026B15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22B886-EA61-76F6-1FCD-AD3E16818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C3B-0414-2C44-9DC0-6BAFC5578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83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068C6E-792B-4F47-86FD-4AE479A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6CB188C-5139-EE03-27D3-B5352F2B7A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7DCFFA-0A88-4D63-8C0E-C49EBCC49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058A57-1ACC-6052-1A4E-AEF6D1902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4DA-D7B9-F943-B109-7B1E22506F97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132E44-B0C7-754D-2CCA-A1F6704A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3E8068-59C3-B4DB-4293-45FB9DE8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DC3B-0414-2C44-9DC0-6BAFC5578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69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80B6F54-5BC3-62B6-54A9-2BE9B8C43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1AA204-2FA3-DE0A-2BA5-7D259B02B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9E1ABC-ABE5-C2DE-D3B3-C28D96897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9F4DA-D7B9-F943-B109-7B1E22506F97}" type="datetimeFigureOut">
              <a:rPr lang="fr-FR" smtClean="0"/>
              <a:t>13/04/2023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3CD74-3FAF-F396-C6AA-19A5DB79A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658B18-DEDA-6273-80B0-A1C1597CB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3DC3B-0414-2C44-9DC0-6BAFC55780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59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000">
              <a:schemeClr val="accent1">
                <a:lumMod val="5000"/>
                <a:lumOff val="95000"/>
              </a:schemeClr>
            </a:gs>
            <a:gs pos="7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149BC969-7A84-61F2-8939-E674D692B299}"/>
              </a:ext>
            </a:extLst>
          </p:cNvPr>
          <p:cNvSpPr txBox="1"/>
          <p:nvPr/>
        </p:nvSpPr>
        <p:spPr>
          <a:xfrm>
            <a:off x="1553028" y="181958"/>
            <a:ext cx="9382701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Aix-Marseille Université (AMU) propose un recrutement par voie de contrat de Chaire Professeur Junior rattaché à plusieurs sections du conseil national des universités (CNU)</a:t>
            </a:r>
            <a:b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Niveau du poste après titularisation : Professeur des Universités (catégorie A) </a:t>
            </a:r>
            <a:b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Libellé du projet : </a:t>
            </a:r>
            <a:r>
              <a:rPr lang="fr-FR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Transitions environnementales et sociétales, innovation(s), résiliences »</a:t>
            </a:r>
            <a:b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Mots clés : transition environnementale, transition sociétale, représentations, comportements, discours, innovation(s), résiliences</a:t>
            </a:r>
            <a:b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Thématique scientifique : Sciences Humaines et Sociales </a:t>
            </a:r>
          </a:p>
          <a:p>
            <a: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Durée du projet : 5 ans </a:t>
            </a:r>
            <a:b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Rémunération proposée : 3 443,50 € minimum brut mensuel (en fonction de l’expérience du candidat)</a:t>
            </a:r>
            <a:b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 de prise de fonction : entre le 1er Novembre 2023 le 1</a:t>
            </a:r>
            <a:r>
              <a:rPr lang="fr-FR" sz="1800" baseline="30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Janvier 2024</a:t>
            </a:r>
            <a:b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Affectation : AMU</a:t>
            </a:r>
            <a:b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la recherche, dans un des laboratoires affiliés à l’un des instituts ci-dessous, suivant la thématique développée :  </a:t>
            </a:r>
            <a:b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Institut Créativité et Innovations d’Aix-Marseille (</a:t>
            </a:r>
            <a:r>
              <a:rPr lang="fr-FR" sz="18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InCIAM</a:t>
            </a:r>
            <a: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Institut Méditerranéen pour la Transition Environnementale (ITEM)</a:t>
            </a:r>
            <a:br>
              <a:rPr lang="fr-FR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Institut « Sciences de l’Océan »</a:t>
            </a:r>
          </a:p>
          <a:p>
            <a:r>
              <a:rPr lang="fr-FR" sz="20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CPJ </a:t>
            </a:r>
            <a:r>
              <a:rPr lang="fr-FR" sz="2000" b="1" dirty="0" err="1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funding</a:t>
            </a:r>
            <a:r>
              <a:rPr lang="fr-FR" sz="20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475 k€</a:t>
            </a:r>
          </a:p>
          <a:p>
            <a:r>
              <a:rPr lang="fr-FR" sz="2000" b="1" dirty="0" err="1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Complemntary</a:t>
            </a:r>
            <a:r>
              <a:rPr lang="fr-FR" sz="20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funding</a:t>
            </a:r>
            <a:r>
              <a:rPr lang="fr-FR" sz="20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50 k€</a:t>
            </a:r>
          </a:p>
          <a:p>
            <a:r>
              <a:rPr lang="fr-FR" sz="20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Total </a:t>
            </a:r>
            <a:r>
              <a:rPr lang="fr-FR" sz="2000" b="1" dirty="0" err="1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amount</a:t>
            </a:r>
            <a:r>
              <a:rPr lang="fr-FR" sz="20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525 k€</a:t>
            </a:r>
            <a:endParaRPr lang="fr-FR" dirty="0">
              <a:solidFill>
                <a:srgbClr val="7030A0"/>
              </a:solidFill>
            </a:endParaRPr>
          </a:p>
        </p:txBody>
      </p:sp>
      <p:pic>
        <p:nvPicPr>
          <p:cNvPr id="13" name="Image 12" descr="Une image contenant texte, appareil, jauge&#10;&#10;Description générée automatiquement">
            <a:extLst>
              <a:ext uri="{FF2B5EF4-FFF2-40B4-BE49-F238E27FC236}">
                <a16:creationId xmlns:a16="http://schemas.microsoft.com/office/drawing/2014/main" id="{712BF86D-ADFC-2A33-D506-955711EF9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685" y="4531531"/>
            <a:ext cx="3708400" cy="109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0854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197</Words>
  <Application>Microsoft Macintosh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Richard Sempere</dc:creator>
  <cp:lastModifiedBy>Richard Sempere</cp:lastModifiedBy>
  <cp:revision>2</cp:revision>
  <dcterms:created xsi:type="dcterms:W3CDTF">2023-04-13T21:44:48Z</dcterms:created>
  <dcterms:modified xsi:type="dcterms:W3CDTF">2023-04-14T09:22:09Z</dcterms:modified>
</cp:coreProperties>
</file>